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356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7" roundtripDataSignature="AMtx7mjDk7joNVdhkNhzBd5vKw1oh8l7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24" y="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09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08" Type="http://schemas.openxmlformats.org/officeDocument/2006/relationships/presProps" Target="presProps.xml"/><Relationship Id="rId2" Type="http://schemas.openxmlformats.org/officeDocument/2006/relationships/slide" Target="slides/slide1.xml"/><Relationship Id="rId107" Type="http://customschemas.google.com/relationships/presentationmetadata" Target="meta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5" name="Google Shape;134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2"/>
          <p:cNvSpPr/>
          <p:nvPr/>
        </p:nvSpPr>
        <p:spPr>
          <a:xfrm rot="2700000">
            <a:off x="-1464780" y="3498459"/>
            <a:ext cx="3505683" cy="3505683"/>
          </a:xfrm>
          <a:prstGeom prst="rect">
            <a:avLst/>
          </a:prstGeom>
          <a:noFill/>
          <a:ln w="3810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2"/>
          <p:cNvSpPr/>
          <p:nvPr/>
        </p:nvSpPr>
        <p:spPr>
          <a:xfrm rot="4242864">
            <a:off x="347238" y="344780"/>
            <a:ext cx="690727" cy="67962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2"/>
          <p:cNvSpPr/>
          <p:nvPr/>
        </p:nvSpPr>
        <p:spPr>
          <a:xfrm>
            <a:off x="347240" y="358346"/>
            <a:ext cx="690727" cy="679622"/>
          </a:xfrm>
          <a:prstGeom prst="rect">
            <a:avLst/>
          </a:prstGeom>
          <a:solidFill>
            <a:srgbClr val="3537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22" descr="Texto, Logotip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 r="76088"/>
          <a:stretch/>
        </p:blipFill>
        <p:spPr>
          <a:xfrm>
            <a:off x="473006" y="482042"/>
            <a:ext cx="439193" cy="43222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22"/>
          <p:cNvSpPr txBox="1">
            <a:spLocks noGrp="1"/>
          </p:cNvSpPr>
          <p:nvPr>
            <p:ph type="title"/>
          </p:nvPr>
        </p:nvSpPr>
        <p:spPr>
          <a:xfrm>
            <a:off x="1253176" y="365125"/>
            <a:ext cx="10100624" cy="67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>
                <a:solidFill>
                  <a:srgbClr val="353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122" descr="Texto, Logoti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976" y="6322142"/>
            <a:ext cx="1710047" cy="40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SECTION_HEADER 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5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353766">
              <a:alpha val="8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65"/>
          <p:cNvGrpSpPr/>
          <p:nvPr/>
        </p:nvGrpSpPr>
        <p:grpSpPr>
          <a:xfrm>
            <a:off x="4422218" y="5227761"/>
            <a:ext cx="3347565" cy="3347564"/>
            <a:chOff x="3727345" y="3045377"/>
            <a:chExt cx="4741742" cy="4741742"/>
          </a:xfrm>
        </p:grpSpPr>
        <p:sp>
          <p:nvSpPr>
            <p:cNvPr id="94" name="Google Shape;94;p65"/>
            <p:cNvSpPr/>
            <p:nvPr/>
          </p:nvSpPr>
          <p:spPr>
            <a:xfrm rot="8100000" flipH="1">
              <a:off x="4421757" y="3739789"/>
              <a:ext cx="3352918" cy="3352918"/>
            </a:xfrm>
            <a:prstGeom prst="rect">
              <a:avLst/>
            </a:prstGeom>
            <a:noFill/>
            <a:ln w="1016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5"/>
            <p:cNvSpPr/>
            <p:nvPr/>
          </p:nvSpPr>
          <p:spPr>
            <a:xfrm rot="8100000" flipH="1">
              <a:off x="5492109" y="4758242"/>
              <a:ext cx="1192658" cy="1192658"/>
            </a:xfrm>
            <a:prstGeom prst="rect">
              <a:avLst/>
            </a:prstGeom>
            <a:noFill/>
            <a:ln w="1016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5"/>
            <p:cNvSpPr/>
            <p:nvPr/>
          </p:nvSpPr>
          <p:spPr>
            <a:xfrm rot="8100000" flipH="1">
              <a:off x="4902695" y="4230506"/>
              <a:ext cx="2371484" cy="2371484"/>
            </a:xfrm>
            <a:prstGeom prst="rect">
              <a:avLst/>
            </a:prstGeom>
            <a:noFill/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65"/>
          <p:cNvSpPr/>
          <p:nvPr/>
        </p:nvSpPr>
        <p:spPr>
          <a:xfrm rot="-2700000">
            <a:off x="4770085" y="-1476015"/>
            <a:ext cx="2651829" cy="2651829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65"/>
          <p:cNvCxnSpPr/>
          <p:nvPr/>
        </p:nvCxnSpPr>
        <p:spPr>
          <a:xfrm>
            <a:off x="11100604" y="6044328"/>
            <a:ext cx="385592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65"/>
          <p:cNvSpPr txBox="1"/>
          <p:nvPr/>
        </p:nvSpPr>
        <p:spPr>
          <a:xfrm>
            <a:off x="6181257" y="6111982"/>
            <a:ext cx="548740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www.achillesbr.org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65" descr="Texto, Logotip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9155" y="2195172"/>
            <a:ext cx="8475854" cy="199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838200" y="2588370"/>
            <a:ext cx="105156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Neste arquivo estão descritas as metodologias utilizadas para a obtenção das variáveis de input (dados de entrada) necessários para as simulações usando o Achilles.BR 1D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1253176" y="365125"/>
            <a:ext cx="10100624" cy="67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 dirty="0"/>
              <a:t>Objetivo</a:t>
            </a:r>
            <a:endParaRPr dirty="0"/>
          </a:p>
        </p:txBody>
      </p:sp>
      <p:pic>
        <p:nvPicPr>
          <p:cNvPr id="107" name="Google Shape;107;p2" descr="Texto, Logoti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976" y="6322142"/>
            <a:ext cx="1710047" cy="40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6E14E-3482-439E-963F-1C8BF2EB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Idade e Taxa de sedimentação</a:t>
            </a:r>
          </a:p>
        </p:txBody>
      </p:sp>
      <p:sp>
        <p:nvSpPr>
          <p:cNvPr id="5" name="Google Shape;105;p2">
            <a:extLst>
              <a:ext uri="{FF2B5EF4-FFF2-40B4-BE49-F238E27FC236}">
                <a16:creationId xmlns:a16="http://schemas.microsoft.com/office/drawing/2014/main" id="{BD3B0FAA-E099-45B5-882B-7225FD97B951}"/>
              </a:ext>
            </a:extLst>
          </p:cNvPr>
          <p:cNvSpPr/>
          <p:nvPr/>
        </p:nvSpPr>
        <p:spPr>
          <a:xfrm>
            <a:off x="838200" y="1134125"/>
            <a:ext cx="5257800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PR-3 Team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Método: </a:t>
            </a:r>
            <a:r>
              <a:rPr lang="pt-BR" sz="18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Astrocronologia / Cicloestratigrafia</a:t>
            </a:r>
            <a:endParaRPr lang="pt-BR" sz="1100" dirty="0"/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lang="pt-BR" sz="1800" b="1" dirty="0">
                <a:solidFill>
                  <a:srgbClr val="002060"/>
                </a:solidFill>
              </a:rPr>
              <a:t>: </a:t>
            </a:r>
            <a:r>
              <a:rPr lang="pt-BR" sz="1800" dirty="0">
                <a:solidFill>
                  <a:srgbClr val="002060"/>
                </a:solidFill>
              </a:rPr>
              <a:t>Astrochron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2060"/>
                </a:solidFill>
              </a:rPr>
              <a:t>Descrição: </a:t>
            </a:r>
            <a:r>
              <a:rPr lang="pt-BR" sz="1800" dirty="0">
                <a:solidFill>
                  <a:srgbClr val="002060"/>
                </a:solidFill>
              </a:rPr>
              <a:t>Determinação da taxa de sedimentação através da análise estatística doa ciclos astronômicos preservados. Uma vez detectados, utiliza-se a frequência relativa a excentricidade longa para determinação do tempo (mínimo) de deposição.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2060"/>
                </a:solidFill>
              </a:rPr>
              <a:t>Poços: </a:t>
            </a:r>
            <a:r>
              <a:rPr lang="es-ES" sz="1800" dirty="0">
                <a:solidFill>
                  <a:srgbClr val="002060"/>
                </a:solidFill>
              </a:rPr>
              <a:t>ES86A, ESS94, ES120, ES131, ES138, ES151, ESS167, ESS174A, ES186</a:t>
            </a:r>
            <a:endParaRPr lang="pt-BR" sz="1800" dirty="0">
              <a:solidFill>
                <a:srgbClr val="00206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81DE3B-4002-422A-A58B-21471F107A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17" y="1303210"/>
            <a:ext cx="4664821" cy="43246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8D12E4-003E-4D96-BF7E-B5F39C8F5794}"/>
              </a:ext>
            </a:extLst>
          </p:cNvPr>
          <p:cNvSpPr txBox="1"/>
          <p:nvPr/>
        </p:nvSpPr>
        <p:spPr>
          <a:xfrm>
            <a:off x="9756921" y="5732386"/>
            <a:ext cx="1893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Santos et al. 2021</a:t>
            </a:r>
          </a:p>
        </p:txBody>
      </p:sp>
    </p:spTree>
    <p:extLst>
      <p:ext uri="{BB962C8B-B14F-4D97-AF65-F5344CB8AC3E}">
        <p14:creationId xmlns:p14="http://schemas.microsoft.com/office/powerpoint/2010/main" val="57447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6E14E-3482-439E-963F-1C8BF2EB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Densidade aparente seca</a:t>
            </a:r>
          </a:p>
        </p:txBody>
      </p:sp>
      <p:sp>
        <p:nvSpPr>
          <p:cNvPr id="5" name="Google Shape;105;p2">
            <a:extLst>
              <a:ext uri="{FF2B5EF4-FFF2-40B4-BE49-F238E27FC236}">
                <a16:creationId xmlns:a16="http://schemas.microsoft.com/office/drawing/2014/main" id="{F48B17D0-AC50-43DC-945F-29730C4C1492}"/>
              </a:ext>
            </a:extLst>
          </p:cNvPr>
          <p:cNvSpPr/>
          <p:nvPr/>
        </p:nvSpPr>
        <p:spPr>
          <a:xfrm>
            <a:off x="838200" y="1193807"/>
            <a:ext cx="5257800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PR-3 Team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Método: </a:t>
            </a:r>
            <a:r>
              <a:rPr lang="pt-BR" sz="180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pt-BR" sz="1800" dirty="0">
                <a:solidFill>
                  <a:srgbClr val="002060"/>
                </a:solidFill>
              </a:rPr>
              <a:t>ensidade aparente seca</a:t>
            </a:r>
            <a:endParaRPr lang="pt-BR" sz="1100" dirty="0"/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2060"/>
                </a:solidFill>
              </a:rPr>
              <a:t>Descrição: </a:t>
            </a:r>
            <a:r>
              <a:rPr lang="pt-BR" sz="1800" dirty="0">
                <a:solidFill>
                  <a:srgbClr val="002060"/>
                </a:solidFill>
              </a:rPr>
              <a:t>Densidade com o fluido removido. Considera a porosidade, assim como a densidade do fluido. Utilizamos o valor de densidade da água para o fluido (</a:t>
            </a:r>
            <a:r>
              <a:rPr lang="el-GR" sz="1800" dirty="0">
                <a:solidFill>
                  <a:srgbClr val="002060"/>
                </a:solidFill>
              </a:rPr>
              <a:t>ρ</a:t>
            </a:r>
            <a:r>
              <a:rPr lang="pt-BR" sz="1800" dirty="0">
                <a:solidFill>
                  <a:srgbClr val="002060"/>
                </a:solidFill>
              </a:rPr>
              <a:t>=1). Ver fórmula ao lado. Foram usados os dados de RHOB e NPHI dos poços.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2060"/>
                </a:solidFill>
              </a:rPr>
              <a:t>Poços: </a:t>
            </a:r>
            <a:r>
              <a:rPr lang="es-ES" sz="1800" dirty="0">
                <a:solidFill>
                  <a:srgbClr val="002060"/>
                </a:solidFill>
              </a:rPr>
              <a:t>ES86A, ESS94, ES120, ES131, ES138, ES151, ESS167*, ESS174A, ES186</a:t>
            </a:r>
            <a:endParaRPr lang="es-ES" i="1" dirty="0">
              <a:solidFill>
                <a:srgbClr val="002060"/>
              </a:solidFill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s-ES" i="1" dirty="0">
                <a:solidFill>
                  <a:srgbClr val="002060"/>
                </a:solidFill>
              </a:rPr>
              <a:t>*</a:t>
            </a:r>
            <a:r>
              <a:rPr lang="pt-BR" i="1" dirty="0">
                <a:solidFill>
                  <a:srgbClr val="002060"/>
                </a:solidFill>
              </a:rPr>
              <a:t>este poço apresentou problemas em um dos perfis necessários para aplicar o método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94B281-E690-40D6-9DF6-A0F1974B6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74" r="81020" b="32841"/>
          <a:stretch/>
        </p:blipFill>
        <p:spPr>
          <a:xfrm>
            <a:off x="7427166" y="2526920"/>
            <a:ext cx="3415507" cy="1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9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6E14E-3482-439E-963F-1C8BF2EB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Produtividade primária</a:t>
            </a:r>
          </a:p>
        </p:txBody>
      </p:sp>
      <p:sp>
        <p:nvSpPr>
          <p:cNvPr id="3" name="Google Shape;105;p2">
            <a:extLst>
              <a:ext uri="{FF2B5EF4-FFF2-40B4-BE49-F238E27FC236}">
                <a16:creationId xmlns:a16="http://schemas.microsoft.com/office/drawing/2014/main" id="{21EA34F2-8A19-4FF9-A6B7-CE86F70AAF50}"/>
              </a:ext>
            </a:extLst>
          </p:cNvPr>
          <p:cNvSpPr/>
          <p:nvPr/>
        </p:nvSpPr>
        <p:spPr>
          <a:xfrm>
            <a:off x="838200" y="1549625"/>
            <a:ext cx="5257800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PR-3 Team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Método: </a:t>
            </a:r>
            <a:r>
              <a:rPr lang="pt-BR" sz="180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Produtividade primária (PP)</a:t>
            </a:r>
            <a:endParaRPr lang="pt-BR" sz="1100" dirty="0"/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2060"/>
                </a:solidFill>
              </a:rPr>
              <a:t>Descrição: </a:t>
            </a:r>
            <a:r>
              <a:rPr lang="pt-BR" sz="1800" dirty="0">
                <a:solidFill>
                  <a:srgbClr val="002060"/>
                </a:solidFill>
              </a:rPr>
              <a:t>A produtividade foi estimada usando uma relação regional para a Bacia do Espirito Santo. Foram utilizados dados de produtividade primária e de batimetria de bancos de dados (e.g. </a:t>
            </a:r>
            <a:r>
              <a:rPr lang="pt-BR" sz="1800" dirty="0" err="1">
                <a:solidFill>
                  <a:srgbClr val="002060"/>
                </a:solidFill>
              </a:rPr>
              <a:t>SeaWiFS</a:t>
            </a:r>
            <a:r>
              <a:rPr lang="pt-BR" sz="1800" dirty="0">
                <a:solidFill>
                  <a:srgbClr val="002060"/>
                </a:solidFill>
              </a:rPr>
              <a:t>, ETOPO).</a:t>
            </a:r>
            <a:endParaRPr lang="pt-BR" sz="1800" b="1" dirty="0">
              <a:solidFill>
                <a:srgbClr val="002060"/>
              </a:solidFill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2060"/>
                </a:solidFill>
              </a:rPr>
              <a:t>Poços: </a:t>
            </a:r>
            <a:r>
              <a:rPr lang="es-ES" sz="1800" dirty="0">
                <a:solidFill>
                  <a:srgbClr val="002060"/>
                </a:solidFill>
              </a:rPr>
              <a:t>ES86A, ESS94, ES120, ES131, ES138, ES151, ESS167, ESS174A, ES186</a:t>
            </a:r>
            <a:endParaRPr lang="pt-BR" sz="1800" dirty="0">
              <a:solidFill>
                <a:srgbClr val="00206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EF2BB8-BDCC-45D0-BC08-87D4448C1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77" y="1632021"/>
            <a:ext cx="4503067" cy="444881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8B4595-1BB9-4CD6-8217-D21D12B2B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481" y="919271"/>
            <a:ext cx="2127352" cy="287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5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6E14E-3482-439E-963F-1C8BF2EB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Fração de areia</a:t>
            </a:r>
            <a:br>
              <a:rPr lang="pt-BR" dirty="0"/>
            </a:br>
            <a:endParaRPr lang="pt-BR" dirty="0"/>
          </a:p>
        </p:txBody>
      </p:sp>
      <p:sp>
        <p:nvSpPr>
          <p:cNvPr id="3" name="Google Shape;105;p2">
            <a:extLst>
              <a:ext uri="{FF2B5EF4-FFF2-40B4-BE49-F238E27FC236}">
                <a16:creationId xmlns:a16="http://schemas.microsoft.com/office/drawing/2014/main" id="{940F172F-7448-4D4D-BF26-9921864DF970}"/>
              </a:ext>
            </a:extLst>
          </p:cNvPr>
          <p:cNvSpPr/>
          <p:nvPr/>
        </p:nvSpPr>
        <p:spPr>
          <a:xfrm>
            <a:off x="838200" y="1549626"/>
            <a:ext cx="5257800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PR-3 Team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Método: </a:t>
            </a:r>
            <a:r>
              <a:rPr lang="pt-BR" sz="180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Estimativa fração de areia</a:t>
            </a:r>
            <a:endParaRPr lang="pt-BR" sz="1100" dirty="0"/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2060"/>
                </a:solidFill>
              </a:rPr>
              <a:t>Descrição: </a:t>
            </a:r>
            <a:r>
              <a:rPr lang="pt-BR" sz="1800" dirty="0">
                <a:solidFill>
                  <a:srgbClr val="002060"/>
                </a:solidFill>
              </a:rPr>
              <a:t>Primeiramente foi estimado o Vshale através do método de Clavier utilizando os dados de GR de cada poço. Após isso, a fração de areia foi definida como 1-Vshale.</a:t>
            </a:r>
            <a:endParaRPr lang="pt-BR" sz="1800" b="1" dirty="0">
              <a:solidFill>
                <a:srgbClr val="002060"/>
              </a:solidFill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2060"/>
                </a:solidFill>
              </a:rPr>
              <a:t>Poços: </a:t>
            </a:r>
            <a:r>
              <a:rPr lang="es-ES" sz="1800" dirty="0">
                <a:solidFill>
                  <a:srgbClr val="002060"/>
                </a:solidFill>
              </a:rPr>
              <a:t>ES86A, ESS94, ES120, ES131, ES138, ES151, ESS167, ESS174A, ES186</a:t>
            </a:r>
            <a:endParaRPr lang="pt-BR" sz="1800" dirty="0">
              <a:solidFill>
                <a:srgbClr val="00206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63CB300-3892-4462-9823-E4A0CE71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470" y="2988020"/>
            <a:ext cx="4636245" cy="8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4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576"/>
          <a:stretch/>
        </p:blipFill>
        <p:spPr>
          <a:xfrm>
            <a:off x="-74954" y="0"/>
            <a:ext cx="6684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46"/>
          <p:cNvSpPr/>
          <p:nvPr/>
        </p:nvSpPr>
        <p:spPr>
          <a:xfrm>
            <a:off x="-74953" y="0"/>
            <a:ext cx="6684476" cy="6858000"/>
          </a:xfrm>
          <a:prstGeom prst="rect">
            <a:avLst/>
          </a:prstGeom>
          <a:solidFill>
            <a:srgbClr val="353766">
              <a:alpha val="8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9" name="Google Shape;1349;p46"/>
          <p:cNvGrpSpPr/>
          <p:nvPr/>
        </p:nvGrpSpPr>
        <p:grpSpPr>
          <a:xfrm>
            <a:off x="4935739" y="5227761"/>
            <a:ext cx="3347565" cy="3347564"/>
            <a:chOff x="3727345" y="3045377"/>
            <a:chExt cx="4741742" cy="4741742"/>
          </a:xfrm>
        </p:grpSpPr>
        <p:sp>
          <p:nvSpPr>
            <p:cNvPr id="1350" name="Google Shape;1350;p46"/>
            <p:cNvSpPr/>
            <p:nvPr/>
          </p:nvSpPr>
          <p:spPr>
            <a:xfrm rot="8100000" flipH="1">
              <a:off x="4421757" y="3739789"/>
              <a:ext cx="3352918" cy="3352918"/>
            </a:xfrm>
            <a:prstGeom prst="rect">
              <a:avLst/>
            </a:prstGeom>
            <a:noFill/>
            <a:ln w="1016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6"/>
            <p:cNvSpPr/>
            <p:nvPr/>
          </p:nvSpPr>
          <p:spPr>
            <a:xfrm rot="8100000" flipH="1">
              <a:off x="5492109" y="4758242"/>
              <a:ext cx="1192658" cy="1192658"/>
            </a:xfrm>
            <a:prstGeom prst="rect">
              <a:avLst/>
            </a:prstGeom>
            <a:noFill/>
            <a:ln w="1016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6"/>
            <p:cNvSpPr/>
            <p:nvPr/>
          </p:nvSpPr>
          <p:spPr>
            <a:xfrm rot="8100000" flipH="1">
              <a:off x="4902695" y="4230506"/>
              <a:ext cx="2371484" cy="2371484"/>
            </a:xfrm>
            <a:prstGeom prst="rect">
              <a:avLst/>
            </a:prstGeom>
            <a:noFill/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3" name="Google Shape;1353;p46"/>
          <p:cNvSpPr/>
          <p:nvPr/>
        </p:nvSpPr>
        <p:spPr>
          <a:xfrm rot="-2700000">
            <a:off x="5283606" y="-1476016"/>
            <a:ext cx="2651829" cy="2651829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6"/>
          <p:cNvSpPr txBox="1"/>
          <p:nvPr/>
        </p:nvSpPr>
        <p:spPr>
          <a:xfrm>
            <a:off x="6181257" y="6111982"/>
            <a:ext cx="548740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www.achillesbr.org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5" name="Google Shape;1355;p46" descr="Texto, Logotip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659" y="2933877"/>
            <a:ext cx="4531828" cy="1066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46"/>
          <p:cNvSpPr txBox="1"/>
          <p:nvPr/>
        </p:nvSpPr>
        <p:spPr>
          <a:xfrm>
            <a:off x="6818212" y="3766571"/>
            <a:ext cx="5202314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contato@achillesbr.org</a:t>
            </a:r>
            <a:endParaRPr/>
          </a:p>
        </p:txBody>
      </p:sp>
      <p:sp>
        <p:nvSpPr>
          <p:cNvPr id="1357" name="Google Shape;1357;p46"/>
          <p:cNvSpPr txBox="1"/>
          <p:nvPr/>
        </p:nvSpPr>
        <p:spPr>
          <a:xfrm>
            <a:off x="6240237" y="3227759"/>
            <a:ext cx="578028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66"/>
              <a:buFont typeface="Arial"/>
              <a:buNone/>
            </a:pPr>
            <a:r>
              <a:rPr lang="pt-BR" sz="2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Fale conosco</a:t>
            </a:r>
            <a:endParaRPr sz="1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8" name="Google Shape;1358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84766" y="6015931"/>
            <a:ext cx="2257908" cy="43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17192" y="5973239"/>
            <a:ext cx="1098282" cy="56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46"/>
          <p:cNvSpPr txBox="1"/>
          <p:nvPr/>
        </p:nvSpPr>
        <p:spPr>
          <a:xfrm>
            <a:off x="8456683" y="1911954"/>
            <a:ext cx="392595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66"/>
              <a:buFont typeface="Arial"/>
              <a:buNone/>
            </a:pPr>
            <a:r>
              <a:rPr lang="pt-BR" sz="48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Obrigado!</a:t>
            </a:r>
            <a:endParaRPr sz="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46"/>
          <p:cNvSpPr txBox="1"/>
          <p:nvPr/>
        </p:nvSpPr>
        <p:spPr>
          <a:xfrm>
            <a:off x="6818212" y="5157178"/>
            <a:ext cx="5202314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Achilles.BR 1D versão 1.0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357</Words>
  <Application>Microsoft Office PowerPoint</Application>
  <PresentationFormat>Widescreen</PresentationFormat>
  <Paragraphs>31</Paragraphs>
  <Slides>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9" baseType="lpstr">
      <vt:lpstr>Arial</vt:lpstr>
      <vt:lpstr>Tema do Office</vt:lpstr>
      <vt:lpstr>Apresentação do PowerPoint</vt:lpstr>
      <vt:lpstr>Objetivo</vt:lpstr>
      <vt:lpstr>Idade e Taxa de sedimentação</vt:lpstr>
      <vt:lpstr>Densidade aparente seca</vt:lpstr>
      <vt:lpstr>Produtividade primária</vt:lpstr>
      <vt:lpstr>Fração de areia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Pereira dos Santos</dc:creator>
  <cp:lastModifiedBy>Igor Oliveira</cp:lastModifiedBy>
  <cp:revision>3</cp:revision>
  <dcterms:created xsi:type="dcterms:W3CDTF">2021-05-25T12:09:27Z</dcterms:created>
  <dcterms:modified xsi:type="dcterms:W3CDTF">2021-10-19T14:45:24Z</dcterms:modified>
</cp:coreProperties>
</file>